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95" r:id="rId4"/>
    <p:sldId id="257" r:id="rId5"/>
    <p:sldId id="259" r:id="rId6"/>
    <p:sldId id="279" r:id="rId7"/>
    <p:sldId id="280" r:id="rId8"/>
    <p:sldId id="281" r:id="rId9"/>
    <p:sldId id="282" r:id="rId10"/>
    <p:sldId id="285" r:id="rId11"/>
    <p:sldId id="286" r:id="rId12"/>
    <p:sldId id="287" r:id="rId13"/>
    <p:sldId id="288" r:id="rId14"/>
    <p:sldId id="289" r:id="rId15"/>
    <p:sldId id="290" r:id="rId16"/>
    <p:sldId id="291" r:id="rId17"/>
    <p:sldId id="292" r:id="rId18"/>
    <p:sldId id="293" r:id="rId19"/>
    <p:sldId id="294" r:id="rId20"/>
    <p:sldId id="29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394929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334713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46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128817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3283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1258606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2072407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322388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5535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92FD5BF-BE67-49B1-AD58-F3ED79704E70}"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81086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92FD5BF-BE67-49B1-AD58-F3ED79704E70}" type="datetimeFigureOut">
              <a:rPr lang="nl-NL" smtClean="0"/>
              <a:t>8-9-2015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206911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92FD5BF-BE67-49B1-AD58-F3ED79704E70}" type="datetimeFigureOut">
              <a:rPr lang="nl-NL" smtClean="0"/>
              <a:t>8-9-2015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396491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592FD5BF-BE67-49B1-AD58-F3ED79704E70}" type="datetimeFigureOut">
              <a:rPr lang="nl-NL" smtClean="0"/>
              <a:t>8-9-2015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224754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FD5BF-BE67-49B1-AD58-F3ED79704E70}" type="datetimeFigureOut">
              <a:rPr lang="nl-NL" smtClean="0"/>
              <a:t>8-9-2015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241984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92FD5BF-BE67-49B1-AD58-F3ED79704E70}" type="datetimeFigureOut">
              <a:rPr lang="nl-NL" smtClean="0"/>
              <a:t>8-9-2015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277802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592FD5BF-BE67-49B1-AD58-F3ED79704E70}" type="datetimeFigureOut">
              <a:rPr lang="nl-NL" smtClean="0"/>
              <a:t>8-9-2015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425847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2FD5BF-BE67-49B1-AD58-F3ED79704E70}" type="datetimeFigureOut">
              <a:rPr lang="nl-NL" smtClean="0"/>
              <a:t>8-9-2015</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401923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chooltv.nl/video/hoe-verteert-de-koe-zijn-voedsel-langs-vier-magen/#q=trefwoord%3A%22verteren%22"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Les 1</a:t>
            </a:r>
            <a:br>
              <a:rPr lang="nl-NL" dirty="0" smtClean="0"/>
            </a:br>
            <a:r>
              <a:rPr lang="nl-NL" dirty="0" err="1" smtClean="0"/>
              <a:t>Spijsveteringsstelsel</a:t>
            </a:r>
            <a:endParaRPr lang="nl-NL" dirty="0"/>
          </a:p>
        </p:txBody>
      </p:sp>
      <p:sp>
        <p:nvSpPr>
          <p:cNvPr id="3" name="Ondertitel 2"/>
          <p:cNvSpPr>
            <a:spLocks noGrp="1"/>
          </p:cNvSpPr>
          <p:nvPr>
            <p:ph type="subTitle" idx="1"/>
          </p:nvPr>
        </p:nvSpPr>
        <p:spPr/>
        <p:txBody>
          <a:bodyPr/>
          <a:lstStyle/>
          <a:p>
            <a:r>
              <a:rPr lang="nl-NL" dirty="0" smtClean="0"/>
              <a:t>Voeding klas V31</a:t>
            </a:r>
            <a:endParaRPr lang="nl-NL" dirty="0"/>
          </a:p>
        </p:txBody>
      </p:sp>
    </p:spTree>
    <p:extLst>
      <p:ext uri="{BB962C8B-B14F-4D97-AF65-F5344CB8AC3E}">
        <p14:creationId xmlns:p14="http://schemas.microsoft.com/office/powerpoint/2010/main" val="7899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de pens zitten meer dan 250 </a:t>
            </a:r>
            <a:r>
              <a:rPr lang="nl-NL" dirty="0" err="1" smtClean="0"/>
              <a:t>mirco</a:t>
            </a:r>
            <a:r>
              <a:rPr lang="nl-NL" dirty="0" smtClean="0"/>
              <a:t>-organisme.</a:t>
            </a:r>
            <a:endParaRPr lang="nl-NL" dirty="0"/>
          </a:p>
        </p:txBody>
      </p:sp>
      <p:sp>
        <p:nvSpPr>
          <p:cNvPr id="5" name="Tijdelijke aanduiding voor inhoud 2"/>
          <p:cNvSpPr>
            <a:spLocks noGrp="1"/>
          </p:cNvSpPr>
          <p:nvPr>
            <p:ph idx="1"/>
          </p:nvPr>
        </p:nvSpPr>
        <p:spPr/>
        <p:txBody>
          <a:bodyPr/>
          <a:lstStyle/>
          <a:p>
            <a:pPr marL="0" indent="0" eaLnBrk="1" hangingPunct="1">
              <a:buNone/>
              <a:defRPr/>
            </a:pPr>
            <a:r>
              <a:rPr lang="nl-NL" altLang="nl-NL" sz="3600" b="1" dirty="0"/>
              <a:t>Micro organismen</a:t>
            </a:r>
            <a:r>
              <a:rPr lang="nl-NL" altLang="nl-NL" b="1" dirty="0" smtClean="0"/>
              <a:t>?</a:t>
            </a:r>
          </a:p>
          <a:p>
            <a:pPr lvl="1" eaLnBrk="1" hangingPunct="1">
              <a:defRPr/>
            </a:pPr>
            <a:r>
              <a:rPr lang="nl-NL" altLang="nl-NL" sz="2000" dirty="0" smtClean="0"/>
              <a:t>Gisten</a:t>
            </a:r>
          </a:p>
          <a:p>
            <a:pPr lvl="2" eaLnBrk="1" hangingPunct="1">
              <a:defRPr/>
            </a:pPr>
            <a:r>
              <a:rPr lang="nl-NL" altLang="nl-NL" sz="1800" dirty="0" smtClean="0"/>
              <a:t>Eencellige schimmels</a:t>
            </a:r>
          </a:p>
          <a:p>
            <a:pPr lvl="1" eaLnBrk="1" hangingPunct="1">
              <a:defRPr/>
            </a:pPr>
            <a:r>
              <a:rPr lang="nl-NL" altLang="nl-NL" sz="2000" dirty="0" smtClean="0"/>
              <a:t>Protozoa</a:t>
            </a:r>
          </a:p>
          <a:p>
            <a:pPr lvl="2" eaLnBrk="1" hangingPunct="1">
              <a:defRPr/>
            </a:pPr>
            <a:r>
              <a:rPr lang="nl-NL" altLang="nl-NL" sz="1800" dirty="0" smtClean="0"/>
              <a:t>Eencellige (</a:t>
            </a:r>
            <a:r>
              <a:rPr lang="nl-NL" altLang="nl-NL" sz="1800" dirty="0" err="1" smtClean="0"/>
              <a:t>eukaryote</a:t>
            </a:r>
            <a:r>
              <a:rPr lang="nl-NL" altLang="nl-NL" sz="1800" dirty="0" smtClean="0"/>
              <a:t>)</a:t>
            </a:r>
          </a:p>
          <a:p>
            <a:pPr lvl="3" eaLnBrk="1" hangingPunct="1">
              <a:defRPr/>
            </a:pPr>
            <a:r>
              <a:rPr lang="nl-NL" altLang="nl-NL" sz="1600" dirty="0" smtClean="0"/>
              <a:t>Hebben een celkern</a:t>
            </a:r>
          </a:p>
          <a:p>
            <a:pPr lvl="1" eaLnBrk="1" hangingPunct="1">
              <a:defRPr/>
            </a:pPr>
            <a:r>
              <a:rPr lang="nl-NL" altLang="nl-NL" sz="2000" dirty="0" smtClean="0"/>
              <a:t>Bacteriën			</a:t>
            </a:r>
            <a:endParaRPr lang="nl-NL" altLang="nl-NL" sz="1800" dirty="0"/>
          </a:p>
          <a:p>
            <a:pPr lvl="2" eaLnBrk="1" hangingPunct="1">
              <a:defRPr/>
            </a:pPr>
            <a:r>
              <a:rPr lang="nl-NL" altLang="nl-NL" sz="1800" dirty="0" smtClean="0"/>
              <a:t>Geen celkern</a:t>
            </a:r>
          </a:p>
          <a:p>
            <a:pPr>
              <a:defRPr/>
            </a:pPr>
            <a:endParaRPr lang="nl-NL" dirty="0"/>
          </a:p>
        </p:txBody>
      </p:sp>
    </p:spTree>
    <p:extLst>
      <p:ext uri="{BB962C8B-B14F-4D97-AF65-F5344CB8AC3E}">
        <p14:creationId xmlns:p14="http://schemas.microsoft.com/office/powerpoint/2010/main" val="214328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pens</a:t>
            </a:r>
            <a:endParaRPr lang="nl-NL" dirty="0"/>
          </a:p>
        </p:txBody>
      </p:sp>
      <p:sp>
        <p:nvSpPr>
          <p:cNvPr id="3" name="Tijdelijke aanduiding voor inhoud 2"/>
          <p:cNvSpPr>
            <a:spLocks noGrp="1"/>
          </p:cNvSpPr>
          <p:nvPr>
            <p:ph idx="1"/>
          </p:nvPr>
        </p:nvSpPr>
        <p:spPr/>
        <p:txBody>
          <a:bodyPr/>
          <a:lstStyle/>
          <a:p>
            <a:r>
              <a:rPr lang="nl-NL" altLang="nl-NL" dirty="0"/>
              <a:t>150 tot 200 liter inhoud</a:t>
            </a:r>
          </a:p>
          <a:p>
            <a:r>
              <a:rPr lang="nl-NL" altLang="nl-NL" dirty="0"/>
              <a:t>Linksboven in de koe</a:t>
            </a:r>
          </a:p>
          <a:p>
            <a:r>
              <a:rPr lang="nl-NL" altLang="nl-NL" dirty="0"/>
              <a:t>60 – 70 % van de vertering vindt hier plaats</a:t>
            </a:r>
          </a:p>
          <a:p>
            <a:r>
              <a:rPr lang="nl-NL" altLang="nl-NL" dirty="0"/>
              <a:t>Vertering vindt plaats door micro organismen: zij zijn nodig voor de werkelijk vertering</a:t>
            </a:r>
          </a:p>
          <a:p>
            <a:r>
              <a:rPr lang="nl-NL" altLang="nl-NL" dirty="0"/>
              <a:t>Pens pH 6 </a:t>
            </a:r>
            <a:r>
              <a:rPr lang="nl-NL" altLang="nl-NL" dirty="0" err="1"/>
              <a:t>to</a:t>
            </a:r>
            <a:r>
              <a:rPr lang="nl-NL" altLang="nl-NL" dirty="0"/>
              <a:t> 7</a:t>
            </a:r>
          </a:p>
          <a:p>
            <a:r>
              <a:rPr lang="nl-NL" altLang="nl-NL" dirty="0"/>
              <a:t>Pens score</a:t>
            </a:r>
          </a:p>
          <a:p>
            <a:pPr marL="0" indent="0">
              <a:buNone/>
            </a:pPr>
            <a:endParaRPr lang="nl-NL" dirty="0"/>
          </a:p>
        </p:txBody>
      </p:sp>
      <p:pic>
        <p:nvPicPr>
          <p:cNvPr id="4" name="Afbeelding 3"/>
          <p:cNvPicPr>
            <a:picLocks noChangeAspect="1"/>
          </p:cNvPicPr>
          <p:nvPr/>
        </p:nvPicPr>
        <p:blipFill>
          <a:blip r:embed="rId2"/>
          <a:stretch>
            <a:fillRect/>
          </a:stretch>
        </p:blipFill>
        <p:spPr>
          <a:xfrm>
            <a:off x="6961179" y="3815832"/>
            <a:ext cx="5230821" cy="3042168"/>
          </a:xfrm>
          <a:prstGeom prst="rect">
            <a:avLst/>
          </a:prstGeom>
        </p:spPr>
      </p:pic>
    </p:spTree>
    <p:extLst>
      <p:ext uri="{BB962C8B-B14F-4D97-AF65-F5344CB8AC3E}">
        <p14:creationId xmlns:p14="http://schemas.microsoft.com/office/powerpoint/2010/main" val="237681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Pensscore</a:t>
            </a:r>
            <a:r>
              <a:rPr lang="nl-NL" dirty="0" smtClean="0"/>
              <a:t/>
            </a:r>
            <a:br>
              <a:rPr lang="nl-NL" dirty="0" smtClean="0"/>
            </a:br>
            <a:r>
              <a:rPr lang="nl-NL" dirty="0" smtClean="0"/>
              <a:t>Linksachter de koe</a:t>
            </a:r>
            <a:endParaRPr lang="nl-NL" dirty="0"/>
          </a:p>
        </p:txBody>
      </p:sp>
      <p:sp>
        <p:nvSpPr>
          <p:cNvPr id="3" name="Tijdelijke aanduiding voor inhoud 2"/>
          <p:cNvSpPr>
            <a:spLocks noGrp="1"/>
          </p:cNvSpPr>
          <p:nvPr>
            <p:ph idx="1"/>
          </p:nvPr>
        </p:nvSpPr>
        <p:spPr/>
        <p:txBody>
          <a:bodyPr/>
          <a:lstStyle/>
          <a:p>
            <a:endParaRPr lang="nl-NL" dirty="0"/>
          </a:p>
        </p:txBody>
      </p:sp>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160589"/>
            <a:ext cx="86074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0958" y="4852990"/>
            <a:ext cx="5664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53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014727" y="2379529"/>
            <a:ext cx="7021064" cy="3881437"/>
          </a:xfrm>
          <a:prstGeom prst="rect">
            <a:avLst/>
          </a:prstGeom>
        </p:spPr>
      </p:pic>
    </p:spTree>
    <p:extLst>
      <p:ext uri="{BB962C8B-B14F-4D97-AF65-F5344CB8AC3E}">
        <p14:creationId xmlns:p14="http://schemas.microsoft.com/office/powerpoint/2010/main" val="282166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netmaag</a:t>
            </a:r>
            <a:endParaRPr lang="nl-NL" dirty="0"/>
          </a:p>
        </p:txBody>
      </p:sp>
      <p:sp>
        <p:nvSpPr>
          <p:cNvPr id="3" name="Tijdelijke aanduiding voor inhoud 2"/>
          <p:cNvSpPr>
            <a:spLocks noGrp="1"/>
          </p:cNvSpPr>
          <p:nvPr>
            <p:ph idx="1"/>
          </p:nvPr>
        </p:nvSpPr>
        <p:spPr>
          <a:xfrm>
            <a:off x="677334" y="3657600"/>
            <a:ext cx="8596668" cy="2383762"/>
          </a:xfrm>
        </p:spPr>
        <p:txBody>
          <a:bodyPr>
            <a:normAutofit/>
          </a:bodyPr>
          <a:lstStyle/>
          <a:p>
            <a:pPr lvl="1"/>
            <a:r>
              <a:rPr lang="nl-NL" altLang="nl-NL" sz="2000" dirty="0"/>
              <a:t>2</a:t>
            </a:r>
            <a:r>
              <a:rPr lang="nl-NL" altLang="nl-NL" sz="2000" baseline="30000" dirty="0"/>
              <a:t>e</a:t>
            </a:r>
            <a:r>
              <a:rPr lang="nl-NL" altLang="nl-NL" sz="2000" dirty="0"/>
              <a:t> maag</a:t>
            </a:r>
          </a:p>
          <a:p>
            <a:pPr lvl="1"/>
            <a:r>
              <a:rPr lang="nl-NL" altLang="nl-NL" sz="2000" dirty="0"/>
              <a:t>Lijkt op visnet</a:t>
            </a:r>
          </a:p>
          <a:p>
            <a:pPr lvl="1"/>
            <a:r>
              <a:rPr lang="nl-NL" altLang="nl-NL" sz="2000" dirty="0"/>
              <a:t>Vormt geheel met pens</a:t>
            </a:r>
          </a:p>
          <a:p>
            <a:pPr lvl="1"/>
            <a:r>
              <a:rPr lang="nl-NL" altLang="nl-NL" sz="2000" dirty="0"/>
              <a:t>Zowel de ingang van de slokdarm als de uitgang naar de boekmaag</a:t>
            </a:r>
          </a:p>
          <a:p>
            <a:pPr lvl="1"/>
            <a:r>
              <a:rPr lang="nl-NL" altLang="nl-NL" sz="2000" dirty="0"/>
              <a:t>Belangrijk orgaan voor </a:t>
            </a:r>
            <a:r>
              <a:rPr lang="nl-NL" altLang="nl-NL" sz="2000" b="1" dirty="0"/>
              <a:t>transport</a:t>
            </a:r>
            <a:r>
              <a:rPr lang="nl-NL" altLang="nl-NL" sz="2000" dirty="0"/>
              <a:t> van voedselbrij door voormagen</a:t>
            </a:r>
          </a:p>
        </p:txBody>
      </p:sp>
      <p:pic>
        <p:nvPicPr>
          <p:cNvPr id="4" name="Afbeelding 3"/>
          <p:cNvPicPr>
            <a:picLocks noChangeAspect="1"/>
          </p:cNvPicPr>
          <p:nvPr/>
        </p:nvPicPr>
        <p:blipFill rotWithShape="1">
          <a:blip r:embed="rId2"/>
          <a:srcRect l="2187" t="2786" r="7761" b="10371"/>
          <a:stretch/>
        </p:blipFill>
        <p:spPr>
          <a:xfrm>
            <a:off x="5293215" y="1930400"/>
            <a:ext cx="3736087" cy="2768958"/>
          </a:xfrm>
          <a:prstGeom prst="rect">
            <a:avLst/>
          </a:prstGeom>
        </p:spPr>
      </p:pic>
    </p:spTree>
    <p:extLst>
      <p:ext uri="{BB962C8B-B14F-4D97-AF65-F5344CB8AC3E}">
        <p14:creationId xmlns:p14="http://schemas.microsoft.com/office/powerpoint/2010/main" val="232190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Netmaa</a:t>
            </a:r>
            <a:r>
              <a:rPr lang="nl-NL" dirty="0"/>
              <a:t>g</a:t>
            </a:r>
          </a:p>
        </p:txBody>
      </p:sp>
      <p:sp>
        <p:nvSpPr>
          <p:cNvPr id="3" name="Tijdelijke aanduiding voor inhoud 2"/>
          <p:cNvSpPr>
            <a:spLocks noGrp="1"/>
          </p:cNvSpPr>
          <p:nvPr>
            <p:ph idx="1"/>
          </p:nvPr>
        </p:nvSpPr>
        <p:spPr>
          <a:xfrm>
            <a:off x="175059" y="1930400"/>
            <a:ext cx="9831826" cy="2733383"/>
          </a:xfrm>
        </p:spPr>
        <p:txBody>
          <a:bodyPr>
            <a:normAutofit/>
          </a:bodyPr>
          <a:lstStyle/>
          <a:p>
            <a:pPr lvl="1"/>
            <a:r>
              <a:rPr lang="nl-NL" altLang="nl-NL" sz="2000" dirty="0"/>
              <a:t>Bij ontspannen </a:t>
            </a:r>
            <a:r>
              <a:rPr lang="nl-NL" altLang="nl-NL" sz="2000" dirty="0">
                <a:sym typeface="Wingdings" panose="05000000000000000000" pitchFamily="2" charset="2"/>
              </a:rPr>
              <a:t> aanzuigen voedseldeeltjes</a:t>
            </a:r>
          </a:p>
          <a:p>
            <a:pPr lvl="1"/>
            <a:r>
              <a:rPr lang="nl-NL" altLang="nl-NL" sz="2000" dirty="0">
                <a:sym typeface="Wingdings" panose="05000000000000000000" pitchFamily="2" charset="2"/>
              </a:rPr>
              <a:t>Opspannen  Voortstuwen voedseldeeltjes</a:t>
            </a:r>
          </a:p>
          <a:p>
            <a:pPr lvl="1"/>
            <a:r>
              <a:rPr lang="nl-NL" altLang="nl-NL" sz="2000" dirty="0">
                <a:sym typeface="Wingdings" panose="05000000000000000000" pitchFamily="2" charset="2"/>
              </a:rPr>
              <a:t>Vormt de herkauwbolussen</a:t>
            </a:r>
          </a:p>
          <a:p>
            <a:pPr lvl="1"/>
            <a:r>
              <a:rPr lang="nl-NL" altLang="nl-NL" sz="2000" dirty="0">
                <a:sym typeface="Wingdings" panose="05000000000000000000" pitchFamily="2" charset="2"/>
              </a:rPr>
              <a:t>Tussen netmaag en boekmaag bevindt zich de</a:t>
            </a:r>
            <a:r>
              <a:rPr lang="nl-NL" altLang="nl-NL" sz="2000" b="1" dirty="0">
                <a:sym typeface="Wingdings" panose="05000000000000000000" pitchFamily="2" charset="2"/>
              </a:rPr>
              <a:t> slokdarmsleuf </a:t>
            </a:r>
            <a:r>
              <a:rPr lang="nl-NL" altLang="nl-NL" sz="2000" dirty="0">
                <a:sym typeface="Wingdings" panose="05000000000000000000" pitchFamily="2" charset="2"/>
              </a:rPr>
              <a:t> belangrijk bij kalfjes</a:t>
            </a:r>
            <a:endParaRPr lang="nl-NL" altLang="nl-NL" sz="2000" dirty="0"/>
          </a:p>
          <a:p>
            <a:endParaRPr lang="nl-NL" sz="2400" dirty="0"/>
          </a:p>
        </p:txBody>
      </p:sp>
    </p:spTree>
    <p:extLst>
      <p:ext uri="{BB962C8B-B14F-4D97-AF65-F5344CB8AC3E}">
        <p14:creationId xmlns:p14="http://schemas.microsoft.com/office/powerpoint/2010/main" val="211030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boekmaag</a:t>
            </a:r>
            <a:endParaRPr lang="nl-NL" dirty="0"/>
          </a:p>
        </p:txBody>
      </p:sp>
      <p:sp>
        <p:nvSpPr>
          <p:cNvPr id="3" name="Tijdelijke aanduiding voor inhoud 2"/>
          <p:cNvSpPr>
            <a:spLocks noGrp="1"/>
          </p:cNvSpPr>
          <p:nvPr>
            <p:ph idx="1"/>
          </p:nvPr>
        </p:nvSpPr>
        <p:spPr/>
        <p:txBody>
          <a:bodyPr>
            <a:normAutofit/>
          </a:bodyPr>
          <a:lstStyle/>
          <a:p>
            <a:pPr marL="457200" lvl="1" indent="0">
              <a:buNone/>
            </a:pPr>
            <a:endParaRPr lang="nl-NL" altLang="nl-NL" sz="2000" dirty="0" smtClean="0"/>
          </a:p>
          <a:p>
            <a:pPr marL="457200" lvl="1" indent="0">
              <a:buNone/>
            </a:pPr>
            <a:endParaRPr lang="nl-NL" altLang="nl-NL" sz="2000" dirty="0"/>
          </a:p>
          <a:p>
            <a:pPr marL="457200" lvl="1" indent="0">
              <a:buNone/>
            </a:pPr>
            <a:endParaRPr lang="nl-NL" altLang="nl-NL" sz="2000" dirty="0"/>
          </a:p>
          <a:p>
            <a:pPr lvl="1"/>
            <a:r>
              <a:rPr lang="nl-NL" altLang="nl-NL" sz="2000" dirty="0"/>
              <a:t>Heeft de grootte van een basketbal</a:t>
            </a:r>
          </a:p>
          <a:p>
            <a:pPr lvl="1"/>
            <a:r>
              <a:rPr lang="nl-NL" altLang="nl-NL" sz="2000" dirty="0"/>
              <a:t>Binnenwand van de maag is sterk geplooid</a:t>
            </a:r>
          </a:p>
          <a:p>
            <a:pPr lvl="2"/>
            <a:r>
              <a:rPr lang="nl-NL" altLang="nl-NL" sz="1800" dirty="0"/>
              <a:t>Oppervlak vergroten</a:t>
            </a:r>
          </a:p>
          <a:p>
            <a:pPr lvl="1"/>
            <a:r>
              <a:rPr lang="nl-NL" altLang="nl-NL" sz="2000" b="1" dirty="0"/>
              <a:t>Absorptie</a:t>
            </a:r>
            <a:r>
              <a:rPr lang="nl-NL" altLang="nl-NL" sz="2000" dirty="0"/>
              <a:t> van water en mineralen gebeurt hier en in de darmen</a:t>
            </a:r>
          </a:p>
          <a:p>
            <a:pPr lvl="2"/>
            <a:r>
              <a:rPr lang="nl-NL" altLang="nl-NL" sz="1800" dirty="0"/>
              <a:t>Hierdoor kan lebmaag beter haar werk doen, namelijk verzuren en opsplitsen koolhydraten en eiwitten</a:t>
            </a:r>
          </a:p>
          <a:p>
            <a:endParaRPr lang="nl-NL" sz="2800" dirty="0"/>
          </a:p>
        </p:txBody>
      </p:sp>
      <p:pic>
        <p:nvPicPr>
          <p:cNvPr id="4" name="Afbeelding 1"/>
          <p:cNvPicPr>
            <a:picLocks noChangeAspect="1"/>
          </p:cNvPicPr>
          <p:nvPr/>
        </p:nvPicPr>
        <p:blipFill rotWithShape="1">
          <a:blip r:embed="rId2">
            <a:extLst>
              <a:ext uri="{28A0092B-C50C-407E-A947-70E740481C1C}">
                <a14:useLocalDpi xmlns:a14="http://schemas.microsoft.com/office/drawing/2010/main" val="0"/>
              </a:ext>
            </a:extLst>
          </a:blip>
          <a:srcRect r="6020" b="7234"/>
          <a:stretch/>
        </p:blipFill>
        <p:spPr bwMode="auto">
          <a:xfrm>
            <a:off x="6096715" y="934536"/>
            <a:ext cx="3485166" cy="265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60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lebmaag</a:t>
            </a:r>
            <a:endParaRPr lang="nl-NL" dirty="0"/>
          </a:p>
        </p:txBody>
      </p:sp>
      <p:sp>
        <p:nvSpPr>
          <p:cNvPr id="3" name="Tijdelijke aanduiding voor inhoud 2"/>
          <p:cNvSpPr>
            <a:spLocks noGrp="1"/>
          </p:cNvSpPr>
          <p:nvPr>
            <p:ph idx="1"/>
          </p:nvPr>
        </p:nvSpPr>
        <p:spPr/>
        <p:txBody>
          <a:bodyPr>
            <a:normAutofit/>
          </a:bodyPr>
          <a:lstStyle/>
          <a:p>
            <a:pPr lvl="1">
              <a:defRPr/>
            </a:pPr>
            <a:r>
              <a:rPr lang="nl-NL" altLang="nl-NL" sz="2400" dirty="0"/>
              <a:t>Vergelijkbaar met maag bij </a:t>
            </a:r>
            <a:r>
              <a:rPr lang="nl-NL" altLang="nl-NL" sz="2400" dirty="0" err="1"/>
              <a:t>éenmagigen</a:t>
            </a:r>
            <a:endParaRPr lang="nl-NL" altLang="nl-NL" sz="2400" dirty="0"/>
          </a:p>
          <a:p>
            <a:pPr lvl="1">
              <a:defRPr/>
            </a:pPr>
            <a:r>
              <a:rPr lang="nl-NL" altLang="nl-NL" sz="2400" dirty="0"/>
              <a:t>Produceert zoutzuur en pepsine (verteringsenzym)</a:t>
            </a:r>
          </a:p>
          <a:p>
            <a:pPr lvl="2">
              <a:defRPr/>
            </a:pPr>
            <a:r>
              <a:rPr lang="nl-NL" altLang="nl-NL" sz="2000" dirty="0"/>
              <a:t>Hierdoor sterft merendeel bacteriën af uit de pens</a:t>
            </a:r>
          </a:p>
          <a:p>
            <a:pPr lvl="2">
              <a:defRPr/>
            </a:pPr>
            <a:r>
              <a:rPr lang="nl-NL" altLang="nl-NL" sz="2000" dirty="0"/>
              <a:t>Worden dan voer voor koe</a:t>
            </a:r>
          </a:p>
          <a:p>
            <a:endParaRPr lang="nl-NL" sz="3200" dirty="0"/>
          </a:p>
        </p:txBody>
      </p:sp>
    </p:spTree>
    <p:extLst>
      <p:ext uri="{BB962C8B-B14F-4D97-AF65-F5344CB8AC3E}">
        <p14:creationId xmlns:p14="http://schemas.microsoft.com/office/powerpoint/2010/main" val="181232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Dunne darm</a:t>
            </a:r>
            <a:endParaRPr lang="nl-NL" dirty="0"/>
          </a:p>
        </p:txBody>
      </p:sp>
      <p:sp>
        <p:nvSpPr>
          <p:cNvPr id="4" name="Tijdelijke aanduiding voor inhoud 2"/>
          <p:cNvSpPr>
            <a:spLocks noGrp="1"/>
          </p:cNvSpPr>
          <p:nvPr>
            <p:ph idx="1"/>
          </p:nvPr>
        </p:nvSpPr>
        <p:spPr/>
        <p:txBody>
          <a:bodyPr>
            <a:normAutofit/>
          </a:bodyPr>
          <a:lstStyle/>
          <a:p>
            <a:pPr lvl="1" eaLnBrk="1" hangingPunct="1"/>
            <a:r>
              <a:rPr lang="nl-NL" altLang="nl-NL" sz="2000" smtClean="0"/>
              <a:t>Overige vertering (+/- 30%)</a:t>
            </a:r>
          </a:p>
          <a:p>
            <a:pPr lvl="1" eaLnBrk="1" hangingPunct="1"/>
            <a:r>
              <a:rPr lang="nl-NL" altLang="nl-NL" sz="2000" smtClean="0"/>
              <a:t>Bestendige producten, onverteerde vezels, bestendig eiwit</a:t>
            </a:r>
          </a:p>
          <a:p>
            <a:pPr lvl="1" eaLnBrk="1" hangingPunct="1"/>
            <a:r>
              <a:rPr lang="nl-NL" altLang="nl-NL" sz="2000" smtClean="0"/>
              <a:t>Microbieel eiwit</a:t>
            </a:r>
          </a:p>
          <a:p>
            <a:pPr lvl="1" eaLnBrk="1" hangingPunct="1"/>
            <a:r>
              <a:rPr lang="nl-NL" altLang="nl-NL" sz="2000" smtClean="0"/>
              <a:t>Alvleesklier stuurt enzymen naar dunne darm om vertering te starten</a:t>
            </a:r>
          </a:p>
          <a:p>
            <a:pPr lvl="1" eaLnBrk="1" hangingPunct="1"/>
            <a:r>
              <a:rPr lang="nl-NL" altLang="nl-NL" sz="2000" smtClean="0"/>
              <a:t>Belangrijkste functie is absorptie van verteerde voederdelen</a:t>
            </a:r>
          </a:p>
        </p:txBody>
      </p:sp>
    </p:spTree>
    <p:extLst>
      <p:ext uri="{BB962C8B-B14F-4D97-AF65-F5344CB8AC3E}">
        <p14:creationId xmlns:p14="http://schemas.microsoft.com/office/powerpoint/2010/main" val="183212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Dikke darm</a:t>
            </a:r>
            <a:endParaRPr lang="nl-NL" dirty="0"/>
          </a:p>
        </p:txBody>
      </p:sp>
      <p:sp>
        <p:nvSpPr>
          <p:cNvPr id="3" name="Tijdelijke aanduiding voor inhoud 2"/>
          <p:cNvSpPr>
            <a:spLocks noGrp="1"/>
          </p:cNvSpPr>
          <p:nvPr>
            <p:ph idx="1"/>
          </p:nvPr>
        </p:nvSpPr>
        <p:spPr/>
        <p:txBody>
          <a:bodyPr>
            <a:normAutofit/>
          </a:bodyPr>
          <a:lstStyle/>
          <a:p>
            <a:r>
              <a:rPr lang="nl-NL" altLang="nl-NL" sz="2800" dirty="0" err="1"/>
              <a:t>Waterabsorbtie</a:t>
            </a:r>
            <a:r>
              <a:rPr lang="nl-NL" altLang="nl-NL" sz="2800" dirty="0"/>
              <a:t> en indikking</a:t>
            </a:r>
          </a:p>
          <a:p>
            <a:endParaRPr lang="nl-NL" sz="2800" dirty="0"/>
          </a:p>
        </p:txBody>
      </p:sp>
    </p:spTree>
    <p:extLst>
      <p:ext uri="{BB962C8B-B14F-4D97-AF65-F5344CB8AC3E}">
        <p14:creationId xmlns:p14="http://schemas.microsoft.com/office/powerpoint/2010/main" val="87460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doen?</a:t>
            </a:r>
            <a:endParaRPr lang="nl-NL" dirty="0"/>
          </a:p>
        </p:txBody>
      </p:sp>
      <p:sp>
        <p:nvSpPr>
          <p:cNvPr id="3" name="Tijdelijke aanduiding voor inhoud 2"/>
          <p:cNvSpPr>
            <a:spLocks noGrp="1"/>
          </p:cNvSpPr>
          <p:nvPr>
            <p:ph idx="1"/>
          </p:nvPr>
        </p:nvSpPr>
        <p:spPr/>
        <p:txBody>
          <a:bodyPr/>
          <a:lstStyle/>
          <a:p>
            <a:r>
              <a:rPr lang="nl-NL" dirty="0" smtClean="0"/>
              <a:t>Laat zien wat je weet</a:t>
            </a:r>
          </a:p>
          <a:p>
            <a:r>
              <a:rPr lang="nl-NL" dirty="0" smtClean="0"/>
              <a:t>Spijsvertering koe</a:t>
            </a:r>
          </a:p>
          <a:p>
            <a:pPr marL="0" indent="0">
              <a:buNone/>
            </a:pPr>
            <a:endParaRPr lang="nl-NL" dirty="0" smtClean="0"/>
          </a:p>
          <a:p>
            <a:endParaRPr lang="nl-NL" dirty="0" smtClean="0"/>
          </a:p>
        </p:txBody>
      </p:sp>
    </p:spTree>
    <p:extLst>
      <p:ext uri="{BB962C8B-B14F-4D97-AF65-F5344CB8AC3E}">
        <p14:creationId xmlns:p14="http://schemas.microsoft.com/office/powerpoint/2010/main" val="27094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1; beantwoordt de volgende vragen</a:t>
            </a:r>
            <a:endParaRPr lang="nl-NL" dirty="0"/>
          </a:p>
        </p:txBody>
      </p:sp>
      <p:sp>
        <p:nvSpPr>
          <p:cNvPr id="3" name="Tijdelijke aanduiding voor inhoud 2"/>
          <p:cNvSpPr>
            <a:spLocks noGrp="1"/>
          </p:cNvSpPr>
          <p:nvPr>
            <p:ph idx="1"/>
          </p:nvPr>
        </p:nvSpPr>
        <p:spPr>
          <a:xfrm>
            <a:off x="677334" y="2160589"/>
            <a:ext cx="8596668" cy="4291726"/>
          </a:xfrm>
        </p:spPr>
        <p:txBody>
          <a:bodyPr>
            <a:normAutofit/>
          </a:bodyPr>
          <a:lstStyle/>
          <a:p>
            <a:pPr>
              <a:buAutoNum type="arabicPeriod"/>
            </a:pPr>
            <a:r>
              <a:rPr lang="nl-NL" dirty="0" smtClean="0"/>
              <a:t>Wat is de functie van de Pens?</a:t>
            </a:r>
          </a:p>
          <a:p>
            <a:pPr>
              <a:buAutoNum type="arabicPeriod"/>
            </a:pPr>
            <a:r>
              <a:rPr lang="nl-NL" dirty="0" smtClean="0"/>
              <a:t>Leg uit hoe de pens werkt.</a:t>
            </a:r>
          </a:p>
          <a:p>
            <a:pPr>
              <a:buAutoNum type="arabicPeriod"/>
            </a:pPr>
            <a:r>
              <a:rPr lang="nl-NL" dirty="0" smtClean="0"/>
              <a:t>Wat is de functie van de netmaag?</a:t>
            </a:r>
          </a:p>
          <a:p>
            <a:pPr>
              <a:buAutoNum type="arabicPeriod"/>
            </a:pPr>
            <a:r>
              <a:rPr lang="nl-NL" dirty="0" smtClean="0"/>
              <a:t>Hoe ziet de netmaag eruit?</a:t>
            </a:r>
          </a:p>
          <a:p>
            <a:pPr>
              <a:buAutoNum type="arabicPeriod"/>
            </a:pPr>
            <a:r>
              <a:rPr lang="nl-NL" dirty="0" smtClean="0"/>
              <a:t>Leg uit hoe de netmaag werkt.</a:t>
            </a:r>
          </a:p>
          <a:p>
            <a:pPr>
              <a:buAutoNum type="arabicPeriod"/>
            </a:pPr>
            <a:r>
              <a:rPr lang="nl-NL" dirty="0" smtClean="0"/>
              <a:t>Wat is de functie van de boekmaag.</a:t>
            </a:r>
          </a:p>
          <a:p>
            <a:pPr>
              <a:buAutoNum type="arabicPeriod"/>
            </a:pPr>
            <a:r>
              <a:rPr lang="nl-NL" dirty="0" smtClean="0"/>
              <a:t>Leg uit hoe de boekmaag werkt.</a:t>
            </a:r>
          </a:p>
          <a:p>
            <a:pPr>
              <a:buAutoNum type="arabicPeriod"/>
            </a:pPr>
            <a:r>
              <a:rPr lang="nl-NL" dirty="0" smtClean="0"/>
              <a:t>Wat is de functie van de lebmaag.</a:t>
            </a:r>
          </a:p>
          <a:p>
            <a:pPr>
              <a:buAutoNum type="arabicPeriod"/>
            </a:pPr>
            <a:r>
              <a:rPr lang="nl-NL" dirty="0" smtClean="0"/>
              <a:t>Leg uit hoe de lebmaag werkt.</a:t>
            </a:r>
          </a:p>
          <a:p>
            <a:pPr>
              <a:buAutoNum type="arabicPeriod"/>
            </a:pPr>
            <a:r>
              <a:rPr lang="nl-NL" dirty="0" smtClean="0"/>
              <a:t>Wat is de functie van de dikke en dunnen darm</a:t>
            </a:r>
            <a:endParaRPr lang="nl-NL" dirty="0"/>
          </a:p>
        </p:txBody>
      </p:sp>
    </p:spTree>
    <p:extLst>
      <p:ext uri="{BB962C8B-B14F-4D97-AF65-F5344CB8AC3E}">
        <p14:creationId xmlns:p14="http://schemas.microsoft.com/office/powerpoint/2010/main" val="286123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Laat zien wat jullie al weten. </a:t>
            </a:r>
            <a:endParaRPr lang="nl-NL" dirty="0"/>
          </a:p>
        </p:txBody>
      </p:sp>
      <p:sp>
        <p:nvSpPr>
          <p:cNvPr id="3" name="Tijdelijke aanduiding voor inhoud 2"/>
          <p:cNvSpPr>
            <a:spLocks noGrp="1"/>
          </p:cNvSpPr>
          <p:nvPr>
            <p:ph idx="1"/>
          </p:nvPr>
        </p:nvSpPr>
        <p:spPr/>
        <p:txBody>
          <a:bodyPr/>
          <a:lstStyle/>
          <a:p>
            <a:r>
              <a:rPr lang="nl-NL" dirty="0" smtClean="0"/>
              <a:t>Maak groepjes van 2 á 3 personen</a:t>
            </a:r>
          </a:p>
          <a:p>
            <a:r>
              <a:rPr lang="nl-NL" dirty="0" smtClean="0"/>
              <a:t>Pak voor je een A3 papier en een stift</a:t>
            </a:r>
          </a:p>
          <a:p>
            <a:r>
              <a:rPr lang="nl-NL" dirty="0" smtClean="0"/>
              <a:t>Teken de verteringsstelsel van de koe (zoals jullie denken dat goed is)</a:t>
            </a:r>
          </a:p>
          <a:p>
            <a:r>
              <a:rPr lang="nl-NL" dirty="0" smtClean="0"/>
              <a:t>Daarna leg je aan de klas uit wat jullie getekend hebben</a:t>
            </a:r>
          </a:p>
          <a:p>
            <a:r>
              <a:rPr lang="nl-NL" dirty="0" smtClean="0"/>
              <a:t>Na uitleg van je klas kun je aanpassingen doen</a:t>
            </a:r>
          </a:p>
          <a:p>
            <a:endParaRPr lang="nl-NL" dirty="0"/>
          </a:p>
          <a:p>
            <a:r>
              <a:rPr lang="nl-NL" dirty="0" smtClean="0"/>
              <a:t>Nu luister je naar de uitleg van de docent</a:t>
            </a:r>
          </a:p>
          <a:p>
            <a:endParaRPr lang="nl-NL" dirty="0"/>
          </a:p>
          <a:p>
            <a:r>
              <a:rPr lang="nl-NL" dirty="0" smtClean="0"/>
              <a:t>Daarna maak je jullie tekening compleet</a:t>
            </a:r>
            <a:endParaRPr lang="nl-NL" dirty="0"/>
          </a:p>
        </p:txBody>
      </p:sp>
    </p:spTree>
    <p:extLst>
      <p:ext uri="{BB962C8B-B14F-4D97-AF65-F5344CB8AC3E}">
        <p14:creationId xmlns:p14="http://schemas.microsoft.com/office/powerpoint/2010/main" val="213136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vertering van de koe</a:t>
            </a:r>
            <a:endParaRPr lang="nl-NL" dirty="0"/>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84"/>
          <a:stretch/>
        </p:blipFill>
        <p:spPr>
          <a:xfrm>
            <a:off x="546333" y="2042897"/>
            <a:ext cx="6446895" cy="4815103"/>
          </a:xfrm>
          <a:prstGeom prst="rect">
            <a:avLst/>
          </a:prstGeom>
          <a:ln>
            <a:noFill/>
          </a:ln>
          <a:effectLst>
            <a:softEdge rad="112500"/>
          </a:effectLst>
        </p:spPr>
      </p:pic>
      <p:sp>
        <p:nvSpPr>
          <p:cNvPr id="6" name="Rechthoek 5"/>
          <p:cNvSpPr/>
          <p:nvPr/>
        </p:nvSpPr>
        <p:spPr>
          <a:xfrm>
            <a:off x="7697274" y="2400664"/>
            <a:ext cx="6096000" cy="369332"/>
          </a:xfrm>
          <a:prstGeom prst="rect">
            <a:avLst/>
          </a:prstGeom>
        </p:spPr>
        <p:txBody>
          <a:bodyPr>
            <a:spAutoFit/>
          </a:bodyPr>
          <a:lstStyle/>
          <a:p>
            <a:r>
              <a:rPr lang="nl-NL" dirty="0" smtClean="0">
                <a:hlinkClick r:id="rId3"/>
              </a:rPr>
              <a:t>Vertering</a:t>
            </a:r>
            <a:endParaRPr lang="nl-NL" dirty="0"/>
          </a:p>
        </p:txBody>
      </p:sp>
    </p:spTree>
    <p:extLst>
      <p:ext uri="{BB962C8B-B14F-4D97-AF65-F5344CB8AC3E}">
        <p14:creationId xmlns:p14="http://schemas.microsoft.com/office/powerpoint/2010/main" val="6662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Speeksel</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364238" y="1802144"/>
            <a:ext cx="7222859" cy="4793674"/>
          </a:xfrm>
          <a:prstGeom prst="rect">
            <a:avLst/>
          </a:prstGeom>
        </p:spPr>
      </p:pic>
    </p:spTree>
    <p:extLst>
      <p:ext uri="{BB962C8B-B14F-4D97-AF65-F5344CB8AC3E}">
        <p14:creationId xmlns:p14="http://schemas.microsoft.com/office/powerpoint/2010/main" val="46481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Speeksel heeft twee functies</a:t>
            </a:r>
            <a:endParaRPr lang="nl-NL" dirty="0"/>
          </a:p>
        </p:txBody>
      </p:sp>
      <p:sp>
        <p:nvSpPr>
          <p:cNvPr id="3" name="Tijdelijke aanduiding voor inhoud 2"/>
          <p:cNvSpPr>
            <a:spLocks noGrp="1"/>
          </p:cNvSpPr>
          <p:nvPr>
            <p:ph idx="1"/>
          </p:nvPr>
        </p:nvSpPr>
        <p:spPr/>
        <p:txBody>
          <a:bodyPr/>
          <a:lstStyle/>
          <a:p>
            <a:pPr>
              <a:defRPr/>
            </a:pPr>
            <a:r>
              <a:rPr lang="nl-NL" b="1" dirty="0"/>
              <a:t>A. Buffer:</a:t>
            </a:r>
            <a:r>
              <a:rPr lang="nl-NL" dirty="0"/>
              <a:t> </a:t>
            </a:r>
          </a:p>
          <a:p>
            <a:pPr marL="0" indent="0">
              <a:buNone/>
              <a:defRPr/>
            </a:pPr>
            <a:r>
              <a:rPr lang="nl-NL" dirty="0"/>
              <a:t>Speeksel met een pH-waarde van ongeveer 8.2 werkt als een buffer in de pens. Dit betekent dat speeksel ervoor zorgt dat </a:t>
            </a:r>
            <a:r>
              <a:rPr lang="nl-NL" dirty="0" err="1"/>
              <a:t>zuurproducerende</a:t>
            </a:r>
            <a:r>
              <a:rPr lang="nl-NL" dirty="0"/>
              <a:t> voedingsstoffen, zoals granen, melasse, aardappelen en voederbieten, de pH waarde niet te veel laten dalen.</a:t>
            </a:r>
          </a:p>
          <a:p>
            <a:pPr>
              <a:defRPr/>
            </a:pPr>
            <a:r>
              <a:rPr lang="nl-NL" b="1" dirty="0"/>
              <a:t>B. Onderdrukken van schuim.</a:t>
            </a:r>
            <a:r>
              <a:rPr lang="nl-NL" dirty="0"/>
              <a:t> </a:t>
            </a:r>
          </a:p>
          <a:p>
            <a:pPr marL="0" indent="0">
              <a:buNone/>
              <a:defRPr/>
            </a:pPr>
            <a:r>
              <a:rPr lang="nl-NL" dirty="0"/>
              <a:t>Speeksel kan het risico op zwelling verminderen, omdat het ook een </a:t>
            </a:r>
            <a:r>
              <a:rPr lang="nl-NL" dirty="0" err="1"/>
              <a:t>schuimonderdrukkend</a:t>
            </a:r>
            <a:r>
              <a:rPr lang="nl-NL" dirty="0"/>
              <a:t> effect in de pens heeft</a:t>
            </a:r>
          </a:p>
        </p:txBody>
      </p:sp>
    </p:spTree>
    <p:extLst>
      <p:ext uri="{BB962C8B-B14F-4D97-AF65-F5344CB8AC3E}">
        <p14:creationId xmlns:p14="http://schemas.microsoft.com/office/powerpoint/2010/main" val="169383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Herkauwen</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900" y="1737156"/>
            <a:ext cx="8077765" cy="512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59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herkauwen belangrijk is.</a:t>
            </a:r>
            <a:endParaRPr lang="nl-NL" dirty="0"/>
          </a:p>
        </p:txBody>
      </p:sp>
      <p:sp>
        <p:nvSpPr>
          <p:cNvPr id="3" name="Tijdelijke aanduiding voor inhoud 2"/>
          <p:cNvSpPr>
            <a:spLocks noGrp="1"/>
          </p:cNvSpPr>
          <p:nvPr>
            <p:ph idx="1"/>
          </p:nvPr>
        </p:nvSpPr>
        <p:spPr/>
        <p:txBody>
          <a:bodyPr>
            <a:normAutofit/>
          </a:bodyPr>
          <a:lstStyle/>
          <a:p>
            <a:pPr eaLnBrk="0" fontAlgn="base" hangingPunct="0">
              <a:spcBef>
                <a:spcPct val="0"/>
              </a:spcBef>
              <a:spcAft>
                <a:spcPct val="0"/>
              </a:spcAft>
              <a:buFontTx/>
              <a:buNone/>
            </a:pPr>
            <a:r>
              <a:rPr lang="nl-NL" altLang="nl-NL" sz="2000" dirty="0" smtClean="0">
                <a:solidFill>
                  <a:schemeClr val="tx1"/>
                </a:solidFill>
                <a:latin typeface="Arial"/>
              </a:rPr>
              <a:t>1. </a:t>
            </a:r>
            <a:r>
              <a:rPr lang="nl-NL" altLang="nl-NL" sz="2000" dirty="0">
                <a:solidFill>
                  <a:schemeClr val="tx1"/>
                </a:solidFill>
                <a:latin typeface="Arial"/>
              </a:rPr>
              <a:t>Kauwen. </a:t>
            </a:r>
          </a:p>
          <a:p>
            <a:pPr eaLnBrk="0" fontAlgn="base" hangingPunct="0">
              <a:spcBef>
                <a:spcPct val="0"/>
              </a:spcBef>
              <a:spcAft>
                <a:spcPct val="0"/>
              </a:spcAft>
              <a:buFontTx/>
              <a:buNone/>
            </a:pPr>
            <a:r>
              <a:rPr lang="nl-NL" altLang="nl-NL" sz="2000" dirty="0">
                <a:solidFill>
                  <a:schemeClr val="tx1"/>
                </a:solidFill>
                <a:latin typeface="Arial"/>
              </a:rPr>
              <a:t>Het proces van vermalen vergroot het oppervlak van de voedingsstoffen. Dit grotere oppervlak helpt de micro-organismen uit de pens en de verteringssappen om de voedingsstoffen af te breken.</a:t>
            </a:r>
          </a:p>
          <a:p>
            <a:pPr eaLnBrk="0" fontAlgn="base" hangingPunct="0">
              <a:spcBef>
                <a:spcPct val="0"/>
              </a:spcBef>
              <a:spcAft>
                <a:spcPct val="0"/>
              </a:spcAft>
              <a:buFontTx/>
              <a:buNone/>
            </a:pPr>
            <a:r>
              <a:rPr lang="nl-NL" altLang="nl-NL" sz="2000" dirty="0" smtClean="0">
                <a:solidFill>
                  <a:schemeClr val="tx1"/>
                </a:solidFill>
                <a:latin typeface="Arial"/>
              </a:rPr>
              <a:t/>
            </a:r>
            <a:br>
              <a:rPr lang="nl-NL" altLang="nl-NL" sz="2000" dirty="0" smtClean="0">
                <a:solidFill>
                  <a:schemeClr val="tx1"/>
                </a:solidFill>
                <a:latin typeface="Arial"/>
              </a:rPr>
            </a:br>
            <a:r>
              <a:rPr lang="nl-NL" altLang="nl-NL" sz="2000" dirty="0" smtClean="0">
                <a:solidFill>
                  <a:schemeClr val="tx1"/>
                </a:solidFill>
                <a:latin typeface="Arial"/>
              </a:rPr>
              <a:t>2</a:t>
            </a:r>
            <a:r>
              <a:rPr lang="nl-NL" altLang="nl-NL" sz="2000" dirty="0">
                <a:solidFill>
                  <a:schemeClr val="tx1"/>
                </a:solidFill>
                <a:latin typeface="Arial"/>
              </a:rPr>
              <a:t>. Toevoegen van speeksel. </a:t>
            </a:r>
          </a:p>
          <a:p>
            <a:pPr eaLnBrk="0" fontAlgn="base" hangingPunct="0">
              <a:spcBef>
                <a:spcPct val="0"/>
              </a:spcBef>
              <a:spcAft>
                <a:spcPct val="0"/>
              </a:spcAft>
              <a:buFontTx/>
              <a:buNone/>
            </a:pPr>
            <a:r>
              <a:rPr lang="nl-NL" altLang="nl-NL" sz="2000" dirty="0">
                <a:solidFill>
                  <a:schemeClr val="tx1"/>
                </a:solidFill>
                <a:latin typeface="Arial"/>
              </a:rPr>
              <a:t>Tijdens het kauwen worden grote hoeveelheden speeksel toegevoegd. Een koe produceert tussen de 40 en 150 liter speeksel per dag, afhankelijk van het voer dat ze krijgt. Ruwvoer heeft vermeerdering van de </a:t>
            </a:r>
            <a:r>
              <a:rPr lang="nl-NL" altLang="nl-NL" sz="2000" dirty="0" err="1">
                <a:solidFill>
                  <a:schemeClr val="tx1"/>
                </a:solidFill>
                <a:latin typeface="Arial"/>
              </a:rPr>
              <a:t>penswerking</a:t>
            </a:r>
            <a:r>
              <a:rPr lang="nl-NL" altLang="nl-NL" sz="2000" dirty="0">
                <a:solidFill>
                  <a:schemeClr val="tx1"/>
                </a:solidFill>
                <a:latin typeface="Arial"/>
              </a:rPr>
              <a:t> als effect, terwijl krachtvoer de </a:t>
            </a:r>
            <a:r>
              <a:rPr lang="nl-NL" altLang="nl-NL" sz="2000" dirty="0" err="1">
                <a:solidFill>
                  <a:schemeClr val="tx1"/>
                </a:solidFill>
                <a:latin typeface="Arial"/>
              </a:rPr>
              <a:t>penswerking</a:t>
            </a:r>
            <a:r>
              <a:rPr lang="nl-NL" altLang="nl-NL" sz="2000" dirty="0">
                <a:solidFill>
                  <a:schemeClr val="tx1"/>
                </a:solidFill>
                <a:latin typeface="Arial"/>
              </a:rPr>
              <a:t> vermindert.</a:t>
            </a:r>
          </a:p>
          <a:p>
            <a:pPr eaLnBrk="0" fontAlgn="base" hangingPunct="0">
              <a:spcBef>
                <a:spcPct val="0"/>
              </a:spcBef>
              <a:spcAft>
                <a:spcPct val="0"/>
              </a:spcAft>
              <a:buFontTx/>
              <a:buNone/>
            </a:pPr>
            <a:endParaRPr lang="nl-NL" altLang="nl-NL" sz="2400" b="1" dirty="0">
              <a:solidFill>
                <a:srgbClr val="002060"/>
              </a:solidFill>
              <a:latin typeface="Arial"/>
            </a:endParaRPr>
          </a:p>
          <a:p>
            <a:pPr eaLnBrk="0" fontAlgn="base" hangingPunct="0">
              <a:spcBef>
                <a:spcPct val="0"/>
              </a:spcBef>
              <a:spcAft>
                <a:spcPct val="0"/>
              </a:spcAft>
              <a:buFontTx/>
              <a:buNone/>
            </a:pPr>
            <a:endParaRPr lang="nl-NL" altLang="nl-NL" sz="2400" dirty="0">
              <a:solidFill>
                <a:srgbClr val="002060"/>
              </a:solidFill>
              <a:latin typeface="Arial"/>
            </a:endParaRPr>
          </a:p>
          <a:p>
            <a:pPr eaLnBrk="0" fontAlgn="base" hangingPunct="0">
              <a:spcBef>
                <a:spcPct val="0"/>
              </a:spcBef>
              <a:spcAft>
                <a:spcPct val="0"/>
              </a:spcAft>
              <a:buFontTx/>
              <a:buNone/>
            </a:pPr>
            <a:endParaRPr lang="nl-NL" altLang="nl-NL" dirty="0">
              <a:solidFill>
                <a:srgbClr val="002060"/>
              </a:solidFill>
              <a:latin typeface="Times New Roman" panose="02020603050405020304" pitchFamily="18" charset="0"/>
            </a:endParaRPr>
          </a:p>
          <a:p>
            <a:endParaRPr lang="nl-NL" dirty="0"/>
          </a:p>
        </p:txBody>
      </p:sp>
    </p:spTree>
    <p:extLst>
      <p:ext uri="{BB962C8B-B14F-4D97-AF65-F5344CB8AC3E}">
        <p14:creationId xmlns:p14="http://schemas.microsoft.com/office/powerpoint/2010/main" val="329056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magen </a:t>
            </a:r>
            <a:endParaRPr lang="nl-NL" dirty="0"/>
          </a:p>
        </p:txBody>
      </p:sp>
      <p:pic>
        <p:nvPicPr>
          <p:cNvPr id="6" name="Tijdelijke aanduiding voor inhoud 5"/>
          <p:cNvPicPr>
            <a:picLocks noGrp="1" noChangeAspect="1"/>
          </p:cNvPicPr>
          <p:nvPr>
            <p:ph idx="1"/>
          </p:nvPr>
        </p:nvPicPr>
        <p:blipFill>
          <a:blip r:embed="rId2"/>
          <a:stretch>
            <a:fillRect/>
          </a:stretch>
        </p:blipFill>
        <p:spPr>
          <a:xfrm>
            <a:off x="2012489" y="2160588"/>
            <a:ext cx="5927059" cy="3881437"/>
          </a:xfrm>
          <a:prstGeom prst="rect">
            <a:avLst/>
          </a:prstGeom>
        </p:spPr>
      </p:pic>
    </p:spTree>
    <p:extLst>
      <p:ext uri="{BB962C8B-B14F-4D97-AF65-F5344CB8AC3E}">
        <p14:creationId xmlns:p14="http://schemas.microsoft.com/office/powerpoint/2010/main" val="37351518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TotalTime>
  <Words>528</Words>
  <Application>Microsoft Office PowerPoint</Application>
  <PresentationFormat>Breedbeeld</PresentationFormat>
  <Paragraphs>93</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Times New Roman</vt:lpstr>
      <vt:lpstr>Trebuchet MS</vt:lpstr>
      <vt:lpstr>Wingdings</vt:lpstr>
      <vt:lpstr>Wingdings 3</vt:lpstr>
      <vt:lpstr>Facet</vt:lpstr>
      <vt:lpstr>Les 1 Spijsveteringsstelsel</vt:lpstr>
      <vt:lpstr>Wat gaan we doen?</vt:lpstr>
      <vt:lpstr>Laat zien wat jullie al weten. </vt:lpstr>
      <vt:lpstr>De vertering van de koe</vt:lpstr>
      <vt:lpstr>Speeksel</vt:lpstr>
      <vt:lpstr>Speeksel heeft twee functies</vt:lpstr>
      <vt:lpstr>Herkauwen</vt:lpstr>
      <vt:lpstr>Waarom herkauwen belangrijk is.</vt:lpstr>
      <vt:lpstr>De magen </vt:lpstr>
      <vt:lpstr>In de pens zitten meer dan 250 mirco-organisme.</vt:lpstr>
      <vt:lpstr>De pens</vt:lpstr>
      <vt:lpstr>Pensscore Linksachter de koe</vt:lpstr>
      <vt:lpstr>PowerPoint-presentatie</vt:lpstr>
      <vt:lpstr>De netmaag</vt:lpstr>
      <vt:lpstr>Netmaag</vt:lpstr>
      <vt:lpstr>De boekmaag</vt:lpstr>
      <vt:lpstr>De lebmaag</vt:lpstr>
      <vt:lpstr>Dunne darm</vt:lpstr>
      <vt:lpstr>Dikke darm</vt:lpstr>
      <vt:lpstr>Opdracht 1; beantwoordt de volgende vragen</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1 Spijsveteringsstelsel</dc:title>
  <dc:creator>Nea Wolfs</dc:creator>
  <cp:lastModifiedBy>Nea Wolfs</cp:lastModifiedBy>
  <cp:revision>8</cp:revision>
  <dcterms:created xsi:type="dcterms:W3CDTF">2015-09-01T05:52:37Z</dcterms:created>
  <dcterms:modified xsi:type="dcterms:W3CDTF">2015-09-08T07:19:42Z</dcterms:modified>
</cp:coreProperties>
</file>